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323" r:id="rId3"/>
    <p:sldId id="325" r:id="rId4"/>
    <p:sldId id="326" r:id="rId5"/>
    <p:sldId id="328" r:id="rId6"/>
    <p:sldId id="329" r:id="rId7"/>
    <p:sldId id="312" r:id="rId8"/>
    <p:sldId id="316" r:id="rId9"/>
    <p:sldId id="331" r:id="rId10"/>
    <p:sldId id="321" r:id="rId11"/>
    <p:sldId id="322" r:id="rId12"/>
    <p:sldId id="305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30500000200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149"/>
    <a:srgbClr val="FF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37BD4-9980-4070-B602-E33CCD5A877F}">
  <a:tblStyle styleId="{1CB37BD4-9980-4070-B602-E33CCD5A8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6"/>
    <p:restoredTop sz="82777"/>
  </p:normalViewPr>
  <p:slideViewPr>
    <p:cSldViewPr snapToGrid="0" snapToObjects="1">
      <p:cViewPr>
        <p:scale>
          <a:sx n="84" d="100"/>
          <a:sy n="84" d="100"/>
        </p:scale>
        <p:origin x="-24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17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84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60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0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569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25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68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90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1B2CC47-635C-7C4C-B627-B741ABA33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16593" t="16539" r="20837" b="18760"/>
          <a:stretch/>
        </p:blipFill>
        <p:spPr>
          <a:xfrm>
            <a:off x="8385682" y="135314"/>
            <a:ext cx="624770" cy="594358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A9394-5FF6-7B4A-92B7-6B90C72092FB}"/>
              </a:ext>
            </a:extLst>
          </p:cNvPr>
          <p:cNvSpPr/>
          <p:nvPr userDrawn="1"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arolinaparrothead.blogspot.com/2013_11_01_archiv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smag.com/environment/when-cyber-attack-constitutes-act-of-wa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mailto:siva.sri14@hotmail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CodeUOfficie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linkedin.com/company/codeuoffici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exels.com/photo/an-amusement-park-at-night-288469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ketchfab.com/3d-models/magic-book-561c39dc6fef4a2fbaae7feac18828c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propnomicon.blogspot.com/2015/09/magic-circl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nikt2.deviantart.com/art/magic-from-art-53303590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happy-robot-remi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2060"/>
                </a:solidFill>
              </a:rPr>
              <a:t>CodeU</a:t>
            </a:r>
            <a:br>
              <a:rPr lang="en" dirty="0"/>
            </a:br>
            <a:r>
              <a:rPr lang="en" sz="3200" i="1" dirty="0">
                <a:solidFill>
                  <a:srgbClr val="002060"/>
                </a:solidFill>
              </a:rPr>
              <a:t>Class 6</a:t>
            </a:r>
            <a:br>
              <a:rPr lang="en" sz="3200" i="1" dirty="0"/>
            </a:br>
            <a:br>
              <a:rPr lang="en" sz="3200" i="1" dirty="0"/>
            </a:br>
            <a:r>
              <a:rPr lang="en" sz="2000" i="1" dirty="0"/>
              <a:t>Welcome!</a:t>
            </a:r>
            <a:endParaRPr i="1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624870" y="4018260"/>
            <a:ext cx="306178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2060"/>
                </a:solidFill>
              </a:rPr>
              <a:t>The class will start shortly</a:t>
            </a:r>
            <a:endParaRPr i="1" dirty="0">
              <a:solidFill>
                <a:srgbClr val="002060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6B59C2E-FDE1-0449-85FC-AEED3DA55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3" t="16539" r="20837" b="18760"/>
          <a:stretch/>
        </p:blipFill>
        <p:spPr>
          <a:xfrm>
            <a:off x="3897745" y="222562"/>
            <a:ext cx="2032000" cy="1933088"/>
          </a:xfrm>
          <a:prstGeom prst="ellipse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8FE95A95-9F64-E449-950A-E30A96BA4A3E}"/>
              </a:ext>
            </a:extLst>
          </p:cNvPr>
          <p:cNvSpPr/>
          <p:nvPr/>
        </p:nvSpPr>
        <p:spPr>
          <a:xfrm>
            <a:off x="4931326" y="4869913"/>
            <a:ext cx="3768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Reproduction and distribution of the presentation deck is prohibited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953179B-1BDF-C344-9945-EBE118DFFB8B}"/>
              </a:ext>
            </a:extLst>
          </p:cNvPr>
          <p:cNvSpPr txBox="1"/>
          <p:nvPr/>
        </p:nvSpPr>
        <p:spPr>
          <a:xfrm>
            <a:off x="127762" y="787285"/>
            <a:ext cx="476065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CIA is currently investigation a </a:t>
            </a:r>
            <a:r>
              <a:rPr lang="en-CA" sz="11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TOP</a:t>
            </a:r>
            <a:r>
              <a:rPr lang="en-CA" sz="1100" b="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SECRET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case. There is a remote island in the Caribbeans that they think is very suspicious.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Using satellites and radio, they're able to pick up weird and unusual signals.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CA" sz="1100" b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They decide to send in a spy to scout the area and see what's going on.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 she explores the island, she spots a weird moving shape from the distance.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She gets closer and sees that it's...aliens!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CA" sz="1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 soon as she realizes, she runs away to hide while calling the CIA to let them know.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However, as she was running, she dropped the cellphone in a puddle.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She was only able to let them know that there are aliens, but not how many there were.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She remembered seeing a radio near where the aliens were stationed.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So, at night, she decided to infiltrate their camp to use their radio to communicate with the CIA.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endParaRPr lang="en-CA" sz="1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Unfortunately, she could only communicate using different sequences of binary code (1101, 010, 0011, ...).</a:t>
            </a:r>
            <a:r>
              <a:rPr lang="en-CA" sz="1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sz="1100" b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It's common knowledge at the CIA that all 1's represent an enemy. </a:t>
            </a:r>
          </a:p>
          <a:p>
            <a:endParaRPr lang="en-CA" sz="1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100" b="0" u="sng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is your duty to decrypt this message and determine how many aliens are currently on the island!</a:t>
            </a:r>
          </a:p>
          <a:p>
            <a:endParaRPr lang="en-CA" sz="1100" u="sng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sz="1100" b="0" u="sng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Here is the encrypted message:</a:t>
            </a:r>
          </a:p>
          <a:p>
            <a:r>
              <a:rPr lang="en-CA" sz="11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encryptedMessage</a:t>
            </a:r>
            <a:r>
              <a:rPr lang="en-CA" sz="11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["110010", "00000011", "10101", "111111110", "00110011010101010", "110100110110101", "110011100011110000"]</a:t>
            </a:r>
          </a:p>
          <a:p>
            <a:endParaRPr lang="en-CA" sz="1100" b="0" u="sng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100" b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Google Shape;575;p20">
            <a:extLst>
              <a:ext uri="{FF2B5EF4-FFF2-40B4-BE49-F238E27FC236}">
                <a16:creationId xmlns:a16="http://schemas.microsoft.com/office/drawing/2014/main" id="{69AB7F6B-D205-C7EF-48C9-8CC33744392C}"/>
              </a:ext>
            </a:extLst>
          </p:cNvPr>
          <p:cNvSpPr/>
          <p:nvPr/>
        </p:nvSpPr>
        <p:spPr>
          <a:xfrm>
            <a:off x="4932279" y="2512016"/>
            <a:ext cx="604500" cy="6045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127762" y="184624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Homework: Aliens?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7" name="Google Shape;896;p25">
            <a:extLst>
              <a:ext uri="{FF2B5EF4-FFF2-40B4-BE49-F238E27FC236}">
                <a16:creationId xmlns:a16="http://schemas.microsoft.com/office/drawing/2014/main" id="{34C4315F-D3D3-52CA-F947-5B7E1002B240}"/>
              </a:ext>
            </a:extLst>
          </p:cNvPr>
          <p:cNvSpPr/>
          <p:nvPr/>
        </p:nvSpPr>
        <p:spPr>
          <a:xfrm>
            <a:off x="5457808" y="2501337"/>
            <a:ext cx="3558430" cy="626687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 a variable that will contain the amount of aliens. This will be your “alien counter”</a:t>
            </a:r>
            <a:endParaRPr lang="en-CA" sz="1100" b="0" u="sng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oogle Shape;896;p25">
            <a:extLst>
              <a:ext uri="{FF2B5EF4-FFF2-40B4-BE49-F238E27FC236}">
                <a16:creationId xmlns:a16="http://schemas.microsoft.com/office/drawing/2014/main" id="{C6337F85-DADB-2EC6-344B-5711F5DB6CA1}"/>
              </a:ext>
            </a:extLst>
          </p:cNvPr>
          <p:cNvSpPr/>
          <p:nvPr/>
        </p:nvSpPr>
        <p:spPr>
          <a:xfrm>
            <a:off x="5457808" y="3246245"/>
            <a:ext cx="3558431" cy="898998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1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CA" sz="1100" b="0" u="sng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reate a Loop that navigates the encrypted message. Inside this loop, you will the create a Nested Loop to navigate the index/string retrieved by the initial loop. </a:t>
            </a:r>
            <a:endParaRPr lang="en-CA" sz="110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Google Shape;575;p20">
            <a:extLst>
              <a:ext uri="{FF2B5EF4-FFF2-40B4-BE49-F238E27FC236}">
                <a16:creationId xmlns:a16="http://schemas.microsoft.com/office/drawing/2014/main" id="{52053067-0D5A-30B8-5830-2C6C46250BC4}"/>
              </a:ext>
            </a:extLst>
          </p:cNvPr>
          <p:cNvSpPr/>
          <p:nvPr/>
        </p:nvSpPr>
        <p:spPr>
          <a:xfrm>
            <a:off x="4932280" y="3390367"/>
            <a:ext cx="604500" cy="604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525;p20">
            <a:extLst>
              <a:ext uri="{FF2B5EF4-FFF2-40B4-BE49-F238E27FC236}">
                <a16:creationId xmlns:a16="http://schemas.microsoft.com/office/drawing/2014/main" id="{A4F8A84D-0BDA-BCD1-2A5A-801FCBDEF082}"/>
              </a:ext>
            </a:extLst>
          </p:cNvPr>
          <p:cNvSpPr txBox="1">
            <a:spLocks/>
          </p:cNvSpPr>
          <p:nvPr/>
        </p:nvSpPr>
        <p:spPr>
          <a:xfrm>
            <a:off x="127762" y="510261"/>
            <a:ext cx="3240278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l"/>
            <a:r>
              <a:rPr lang="en-US" sz="1600" u="sng" dirty="0">
                <a:solidFill>
                  <a:srgbClr val="002060"/>
                </a:solidFill>
              </a:rPr>
              <a:t>Homework Description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481AECA-654F-CA90-208A-5D8483F1D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1890" y="55640"/>
            <a:ext cx="3683000" cy="2374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05A931-C27B-E312-CB14-4AAFE90CF6A0}"/>
              </a:ext>
            </a:extLst>
          </p:cNvPr>
          <p:cNvSpPr/>
          <p:nvPr/>
        </p:nvSpPr>
        <p:spPr>
          <a:xfrm>
            <a:off x="8342122" y="4846320"/>
            <a:ext cx="786638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896;p25">
            <a:extLst>
              <a:ext uri="{FF2B5EF4-FFF2-40B4-BE49-F238E27FC236}">
                <a16:creationId xmlns:a16="http://schemas.microsoft.com/office/drawing/2014/main" id="{793A4B81-7231-424D-92FF-C503E724E7AA}"/>
              </a:ext>
            </a:extLst>
          </p:cNvPr>
          <p:cNvSpPr/>
          <p:nvPr/>
        </p:nvSpPr>
        <p:spPr>
          <a:xfrm>
            <a:off x="5457808" y="4240828"/>
            <a:ext cx="3558431" cy="801200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Inside the nested loop, create an IF condition that only accepts “1”. If the condition is filled, add 1 to your alien counter</a:t>
            </a:r>
            <a:endParaRPr lang="en-CA" sz="110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5" name="Google Shape;575;p20"/>
          <p:cNvSpPr/>
          <p:nvPr/>
        </p:nvSpPr>
        <p:spPr>
          <a:xfrm>
            <a:off x="4932279" y="4333410"/>
            <a:ext cx="604500" cy="604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0531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896;p25">
            <a:extLst>
              <a:ext uri="{FF2B5EF4-FFF2-40B4-BE49-F238E27FC236}">
                <a16:creationId xmlns:a16="http://schemas.microsoft.com/office/drawing/2014/main" id="{793A4B81-7231-424D-92FF-C503E724E7AA}"/>
              </a:ext>
            </a:extLst>
          </p:cNvPr>
          <p:cNvSpPr/>
          <p:nvPr/>
        </p:nvSpPr>
        <p:spPr>
          <a:xfrm>
            <a:off x="533851" y="1219341"/>
            <a:ext cx="4571549" cy="3078134"/>
          </a:xfrm>
          <a:prstGeom prst="roundRect">
            <a:avLst>
              <a:gd name="adj" fmla="val 15217"/>
            </a:avLst>
          </a:prstGeom>
          <a:solidFill>
            <a:schemeClr val="accent3">
              <a:lumMod val="20000"/>
              <a:lumOff val="80000"/>
              <a:alpha val="12549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b="1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Consolas" panose="020B0609020204030204" pitchFamily="49" charset="0"/>
              </a:rPr>
              <a:t>Set your alien counter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aliens = 0</a:t>
            </a:r>
          </a:p>
          <a:p>
            <a:b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b="1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Build your code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CA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CA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encryptedMessage</a:t>
            </a:r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for j in </a:t>
            </a:r>
            <a:r>
              <a:rPr lang="en-CA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if j == "1":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aliens += 1</a:t>
            </a:r>
          </a:p>
          <a:p>
            <a:b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b="1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 a message containing the number of aliens on the island!</a:t>
            </a:r>
          </a:p>
          <a:p>
            <a:r>
              <a:rPr lang="en-CA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print("There are currently " + str(aliens) + " on the island!!")</a:t>
            </a:r>
          </a:p>
        </p:txBody>
      </p: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377297" y="30263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2060"/>
                </a:solidFill>
              </a:rPr>
              <a:t>Homework Solution: Aliens?</a:t>
            </a: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575" name="Google Shape;575;p20"/>
          <p:cNvSpPr/>
          <p:nvPr/>
        </p:nvSpPr>
        <p:spPr>
          <a:xfrm>
            <a:off x="231601" y="917091"/>
            <a:ext cx="604500" cy="604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BD22BE2-4836-9C57-C690-4AE8CBA69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85639" y="1272792"/>
            <a:ext cx="3381040" cy="30246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01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11;p25">
            <a:extLst>
              <a:ext uri="{FF2B5EF4-FFF2-40B4-BE49-F238E27FC236}">
                <a16:creationId xmlns:a16="http://schemas.microsoft.com/office/drawing/2014/main" id="{39BE277E-F5BA-6548-BC5F-C7A786B3D450}"/>
              </a:ext>
            </a:extLst>
          </p:cNvPr>
          <p:cNvSpPr/>
          <p:nvPr/>
        </p:nvSpPr>
        <p:spPr>
          <a:xfrm>
            <a:off x="422162" y="685709"/>
            <a:ext cx="2417821" cy="4184204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D9AD2-CB44-8744-8137-C7CAC2E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Thank you!</a:t>
            </a:r>
          </a:p>
        </p:txBody>
      </p:sp>
      <p:grpSp>
        <p:nvGrpSpPr>
          <p:cNvPr id="3" name="Google Shape;1922;p38">
            <a:extLst>
              <a:ext uri="{FF2B5EF4-FFF2-40B4-BE49-F238E27FC236}">
                <a16:creationId xmlns:a16="http://schemas.microsoft.com/office/drawing/2014/main" id="{5C8BA916-4BF4-E34D-9154-9A8B6708FF1A}"/>
              </a:ext>
            </a:extLst>
          </p:cNvPr>
          <p:cNvGrpSpPr/>
          <p:nvPr/>
        </p:nvGrpSpPr>
        <p:grpSpPr>
          <a:xfrm>
            <a:off x="3448049" y="1313535"/>
            <a:ext cx="2247902" cy="3550335"/>
            <a:chOff x="1085850" y="1181650"/>
            <a:chExt cx="2247902" cy="3550335"/>
          </a:xfrm>
        </p:grpSpPr>
        <p:sp>
          <p:nvSpPr>
            <p:cNvPr id="4" name="Google Shape;1923;p38">
              <a:extLst>
                <a:ext uri="{FF2B5EF4-FFF2-40B4-BE49-F238E27FC236}">
                  <a16:creationId xmlns:a16="http://schemas.microsoft.com/office/drawing/2014/main" id="{58C9F22A-3B17-204C-8B83-D0722D64A6FF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924;p38">
              <a:extLst>
                <a:ext uri="{FF2B5EF4-FFF2-40B4-BE49-F238E27FC236}">
                  <a16:creationId xmlns:a16="http://schemas.microsoft.com/office/drawing/2014/main" id="{8816BCAD-2039-E041-9223-9DC6059C9C7F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Google Shape;1925;p38">
              <a:extLst>
                <a:ext uri="{FF2B5EF4-FFF2-40B4-BE49-F238E27FC236}">
                  <a16:creationId xmlns:a16="http://schemas.microsoft.com/office/drawing/2014/main" id="{97D9526B-B02D-1242-BBA6-36C3604309E4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Google Shape;1926;p38">
              <a:extLst>
                <a:ext uri="{FF2B5EF4-FFF2-40B4-BE49-F238E27FC236}">
                  <a16:creationId xmlns:a16="http://schemas.microsoft.com/office/drawing/2014/main" id="{2F9884CF-3E11-5841-AAC5-C2ED3B70859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1927;p38">
              <a:extLst>
                <a:ext uri="{FF2B5EF4-FFF2-40B4-BE49-F238E27FC236}">
                  <a16:creationId xmlns:a16="http://schemas.microsoft.com/office/drawing/2014/main" id="{85B7AD81-11AE-8147-BDEC-01B3B8BB7AF9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1928;p38">
              <a:extLst>
                <a:ext uri="{FF2B5EF4-FFF2-40B4-BE49-F238E27FC236}">
                  <a16:creationId xmlns:a16="http://schemas.microsoft.com/office/drawing/2014/main" id="{B34308DD-BE25-DA42-814B-EE455F327E3E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1929;p38">
              <a:extLst>
                <a:ext uri="{FF2B5EF4-FFF2-40B4-BE49-F238E27FC236}">
                  <a16:creationId xmlns:a16="http://schemas.microsoft.com/office/drawing/2014/main" id="{893C02D5-FBB9-BB47-9908-3915A6BD5DAE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1930;p38">
              <a:extLst>
                <a:ext uri="{FF2B5EF4-FFF2-40B4-BE49-F238E27FC236}">
                  <a16:creationId xmlns:a16="http://schemas.microsoft.com/office/drawing/2014/main" id="{F7A31046-70C1-9947-8622-25ECD1750EDC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1931;p38">
              <a:extLst>
                <a:ext uri="{FF2B5EF4-FFF2-40B4-BE49-F238E27FC236}">
                  <a16:creationId xmlns:a16="http://schemas.microsoft.com/office/drawing/2014/main" id="{A22429F6-A8A8-8642-9BEC-05EAAEF2BE84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1932;p38">
              <a:extLst>
                <a:ext uri="{FF2B5EF4-FFF2-40B4-BE49-F238E27FC236}">
                  <a16:creationId xmlns:a16="http://schemas.microsoft.com/office/drawing/2014/main" id="{5943B97D-219E-3C41-B091-5A6166638EFA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1933;p38">
              <a:extLst>
                <a:ext uri="{FF2B5EF4-FFF2-40B4-BE49-F238E27FC236}">
                  <a16:creationId xmlns:a16="http://schemas.microsoft.com/office/drawing/2014/main" id="{17028C6E-49D3-0642-B143-E213BD5E3F5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1934;p38">
              <a:extLst>
                <a:ext uri="{FF2B5EF4-FFF2-40B4-BE49-F238E27FC236}">
                  <a16:creationId xmlns:a16="http://schemas.microsoft.com/office/drawing/2014/main" id="{7217980A-11D3-8541-8F7E-ED949FA5CE25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1935;p38">
              <a:extLst>
                <a:ext uri="{FF2B5EF4-FFF2-40B4-BE49-F238E27FC236}">
                  <a16:creationId xmlns:a16="http://schemas.microsoft.com/office/drawing/2014/main" id="{2B4C9462-E946-5D4A-AE49-307940C5249C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936;p38">
              <a:extLst>
                <a:ext uri="{FF2B5EF4-FFF2-40B4-BE49-F238E27FC236}">
                  <a16:creationId xmlns:a16="http://schemas.microsoft.com/office/drawing/2014/main" id="{1D210A7F-9249-8D41-A37F-CE7EE9AFFE19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937;p38">
              <a:extLst>
                <a:ext uri="{FF2B5EF4-FFF2-40B4-BE49-F238E27FC236}">
                  <a16:creationId xmlns:a16="http://schemas.microsoft.com/office/drawing/2014/main" id="{B32A4950-B64E-EF43-BC49-9147E05D46F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938;p38">
              <a:extLst>
                <a:ext uri="{FF2B5EF4-FFF2-40B4-BE49-F238E27FC236}">
                  <a16:creationId xmlns:a16="http://schemas.microsoft.com/office/drawing/2014/main" id="{981C70E9-B91A-8F4B-A333-D1315684EB27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Google Shape;1939;p38">
              <a:extLst>
                <a:ext uri="{FF2B5EF4-FFF2-40B4-BE49-F238E27FC236}">
                  <a16:creationId xmlns:a16="http://schemas.microsoft.com/office/drawing/2014/main" id="{24A18238-EFA6-CE41-8252-E15CDDA073E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1940;p38">
              <a:extLst>
                <a:ext uri="{FF2B5EF4-FFF2-40B4-BE49-F238E27FC236}">
                  <a16:creationId xmlns:a16="http://schemas.microsoft.com/office/drawing/2014/main" id="{60D374BF-D62F-244A-A523-6469809C6930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1941;p38">
              <a:extLst>
                <a:ext uri="{FF2B5EF4-FFF2-40B4-BE49-F238E27FC236}">
                  <a16:creationId xmlns:a16="http://schemas.microsoft.com/office/drawing/2014/main" id="{648B604C-F354-FF44-A433-675D1905605F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1942;p38">
              <a:extLst>
                <a:ext uri="{FF2B5EF4-FFF2-40B4-BE49-F238E27FC236}">
                  <a16:creationId xmlns:a16="http://schemas.microsoft.com/office/drawing/2014/main" id="{606DDE1F-B353-9445-B605-F4CF451415A1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1943;p38">
              <a:extLst>
                <a:ext uri="{FF2B5EF4-FFF2-40B4-BE49-F238E27FC236}">
                  <a16:creationId xmlns:a16="http://schemas.microsoft.com/office/drawing/2014/main" id="{CF7B7997-32E7-3243-BF8C-8CAABAE0C05B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1944;p38">
              <a:extLst>
                <a:ext uri="{FF2B5EF4-FFF2-40B4-BE49-F238E27FC236}">
                  <a16:creationId xmlns:a16="http://schemas.microsoft.com/office/drawing/2014/main" id="{6B790D72-E71E-AD4A-8C16-2174A6305FA3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1945;p38">
              <a:extLst>
                <a:ext uri="{FF2B5EF4-FFF2-40B4-BE49-F238E27FC236}">
                  <a16:creationId xmlns:a16="http://schemas.microsoft.com/office/drawing/2014/main" id="{8C795C99-B2D0-6945-84D5-E00E40A726B5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1946;p38">
              <a:extLst>
                <a:ext uri="{FF2B5EF4-FFF2-40B4-BE49-F238E27FC236}">
                  <a16:creationId xmlns:a16="http://schemas.microsoft.com/office/drawing/2014/main" id="{BFE50A86-C79C-434A-8F8D-AB138F2CABAC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1947;p38">
              <a:extLst>
                <a:ext uri="{FF2B5EF4-FFF2-40B4-BE49-F238E27FC236}">
                  <a16:creationId xmlns:a16="http://schemas.microsoft.com/office/drawing/2014/main" id="{951DDC21-2E69-D948-B842-96C9AFBB36DB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948;p38">
              <a:extLst>
                <a:ext uri="{FF2B5EF4-FFF2-40B4-BE49-F238E27FC236}">
                  <a16:creationId xmlns:a16="http://schemas.microsoft.com/office/drawing/2014/main" id="{A9EEC676-9358-EB49-968B-F67354A199EE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949;p38">
              <a:extLst>
                <a:ext uri="{FF2B5EF4-FFF2-40B4-BE49-F238E27FC236}">
                  <a16:creationId xmlns:a16="http://schemas.microsoft.com/office/drawing/2014/main" id="{09848761-84DD-8445-8475-FB16358F8182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1950;p38">
              <a:extLst>
                <a:ext uri="{FF2B5EF4-FFF2-40B4-BE49-F238E27FC236}">
                  <a16:creationId xmlns:a16="http://schemas.microsoft.com/office/drawing/2014/main" id="{5D02B21A-61AB-EF43-83BE-27078BC597E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1951;p38">
              <a:extLst>
                <a:ext uri="{FF2B5EF4-FFF2-40B4-BE49-F238E27FC236}">
                  <a16:creationId xmlns:a16="http://schemas.microsoft.com/office/drawing/2014/main" id="{D3CF9F0B-69EB-C349-B31E-BC3DFFB6F793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1952;p38">
              <a:extLst>
                <a:ext uri="{FF2B5EF4-FFF2-40B4-BE49-F238E27FC236}">
                  <a16:creationId xmlns:a16="http://schemas.microsoft.com/office/drawing/2014/main" id="{091B82E1-E4A8-EC44-BCA9-82C27A94EEA0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1953;p38">
              <a:extLst>
                <a:ext uri="{FF2B5EF4-FFF2-40B4-BE49-F238E27FC236}">
                  <a16:creationId xmlns:a16="http://schemas.microsoft.com/office/drawing/2014/main" id="{F06BC01F-270A-D142-A12C-2AF3D161C3E8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1954;p38">
              <a:extLst>
                <a:ext uri="{FF2B5EF4-FFF2-40B4-BE49-F238E27FC236}">
                  <a16:creationId xmlns:a16="http://schemas.microsoft.com/office/drawing/2014/main" id="{DA8E3442-CCFD-3943-8AB0-373EB7ADCA44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1955;p38">
              <a:extLst>
                <a:ext uri="{FF2B5EF4-FFF2-40B4-BE49-F238E27FC236}">
                  <a16:creationId xmlns:a16="http://schemas.microsoft.com/office/drawing/2014/main" id="{33089861-C962-5E45-B42A-C1CC0FEA48D6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956;p38">
              <a:extLst>
                <a:ext uri="{FF2B5EF4-FFF2-40B4-BE49-F238E27FC236}">
                  <a16:creationId xmlns:a16="http://schemas.microsoft.com/office/drawing/2014/main" id="{9BEF8767-EA7D-C04E-9E32-F305AD7ED135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1957;p38">
              <a:extLst>
                <a:ext uri="{FF2B5EF4-FFF2-40B4-BE49-F238E27FC236}">
                  <a16:creationId xmlns:a16="http://schemas.microsoft.com/office/drawing/2014/main" id="{63FF8A83-55E1-1F4F-9E76-9342F82C3F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1958;p38">
              <a:extLst>
                <a:ext uri="{FF2B5EF4-FFF2-40B4-BE49-F238E27FC236}">
                  <a16:creationId xmlns:a16="http://schemas.microsoft.com/office/drawing/2014/main" id="{38769DC3-A70A-024D-B4E9-EF9BA2B5D3D5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1959;p38">
              <a:extLst>
                <a:ext uri="{FF2B5EF4-FFF2-40B4-BE49-F238E27FC236}">
                  <a16:creationId xmlns:a16="http://schemas.microsoft.com/office/drawing/2014/main" id="{98193468-DF6C-9D42-B8E9-438052B7D91E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1960;p38">
              <a:extLst>
                <a:ext uri="{FF2B5EF4-FFF2-40B4-BE49-F238E27FC236}">
                  <a16:creationId xmlns:a16="http://schemas.microsoft.com/office/drawing/2014/main" id="{12F1959D-589F-E34F-B4D6-22E3D842FB0C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1961;p38">
              <a:extLst>
                <a:ext uri="{FF2B5EF4-FFF2-40B4-BE49-F238E27FC236}">
                  <a16:creationId xmlns:a16="http://schemas.microsoft.com/office/drawing/2014/main" id="{9517526B-0D92-5F45-B2E9-BA02CECA34B0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962;p38">
              <a:extLst>
                <a:ext uri="{FF2B5EF4-FFF2-40B4-BE49-F238E27FC236}">
                  <a16:creationId xmlns:a16="http://schemas.microsoft.com/office/drawing/2014/main" id="{132CFABC-FCCA-5649-9CBF-55D1E42A625B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1963;p38">
              <a:extLst>
                <a:ext uri="{FF2B5EF4-FFF2-40B4-BE49-F238E27FC236}">
                  <a16:creationId xmlns:a16="http://schemas.microsoft.com/office/drawing/2014/main" id="{BCA7893F-79F5-1B45-998B-51AA05DBA204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964;p38">
              <a:extLst>
                <a:ext uri="{FF2B5EF4-FFF2-40B4-BE49-F238E27FC236}">
                  <a16:creationId xmlns:a16="http://schemas.microsoft.com/office/drawing/2014/main" id="{1061B00F-C20B-484C-A2C2-2FB23C5F295D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1965;p38">
              <a:extLst>
                <a:ext uri="{FF2B5EF4-FFF2-40B4-BE49-F238E27FC236}">
                  <a16:creationId xmlns:a16="http://schemas.microsoft.com/office/drawing/2014/main" id="{BE28C97D-7161-D24A-9E56-0D4E6809B93A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Google Shape;1966;p38">
              <a:extLst>
                <a:ext uri="{FF2B5EF4-FFF2-40B4-BE49-F238E27FC236}">
                  <a16:creationId xmlns:a16="http://schemas.microsoft.com/office/drawing/2014/main" id="{3B0A26A1-274A-0043-84E3-6A6E9072C6C5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1967;p38">
              <a:extLst>
                <a:ext uri="{FF2B5EF4-FFF2-40B4-BE49-F238E27FC236}">
                  <a16:creationId xmlns:a16="http://schemas.microsoft.com/office/drawing/2014/main" id="{0A5207E7-9CA6-2040-854F-19C1D5B9ACE4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1968;p38">
              <a:extLst>
                <a:ext uri="{FF2B5EF4-FFF2-40B4-BE49-F238E27FC236}">
                  <a16:creationId xmlns:a16="http://schemas.microsoft.com/office/drawing/2014/main" id="{09634341-DFC6-D043-8E09-B4352952BCCD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oogle Shape;912;p25">
            <a:extLst>
              <a:ext uri="{FF2B5EF4-FFF2-40B4-BE49-F238E27FC236}">
                <a16:creationId xmlns:a16="http://schemas.microsoft.com/office/drawing/2014/main" id="{4E1958A1-6E5F-FF42-83C9-7350E749DEC4}"/>
              </a:ext>
            </a:extLst>
          </p:cNvPr>
          <p:cNvGrpSpPr/>
          <p:nvPr/>
        </p:nvGrpSpPr>
        <p:grpSpPr>
          <a:xfrm>
            <a:off x="619237" y="968585"/>
            <a:ext cx="2011059" cy="1391305"/>
            <a:chOff x="1671958" y="3206676"/>
            <a:chExt cx="2011059" cy="1391305"/>
          </a:xfrm>
        </p:grpSpPr>
        <p:sp>
          <p:nvSpPr>
            <p:cNvPr id="63" name="Google Shape;913;p25">
              <a:extLst>
                <a:ext uri="{FF2B5EF4-FFF2-40B4-BE49-F238E27FC236}">
                  <a16:creationId xmlns:a16="http://schemas.microsoft.com/office/drawing/2014/main" id="{4FC08FCE-5C4D-8F49-A980-1EBFB20EAB77}"/>
                </a:ext>
              </a:extLst>
            </p:cNvPr>
            <p:cNvSpPr/>
            <p:nvPr/>
          </p:nvSpPr>
          <p:spPr>
            <a:xfrm>
              <a:off x="1671958" y="3206676"/>
              <a:ext cx="2011059" cy="770835"/>
            </a:xfrm>
            <a:prstGeom prst="roundRect">
              <a:avLst>
                <a:gd name="adj" fmla="val 3631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Does anyone have any questions?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4" name="Google Shape;914;p25">
              <a:extLst>
                <a:ext uri="{FF2B5EF4-FFF2-40B4-BE49-F238E27FC236}">
                  <a16:creationId xmlns:a16="http://schemas.microsoft.com/office/drawing/2014/main" id="{AEB98A4A-C532-4249-AF16-96EB53E29831}"/>
                </a:ext>
              </a:extLst>
            </p:cNvPr>
            <p:cNvSpPr txBox="1"/>
            <p:nvPr/>
          </p:nvSpPr>
          <p:spPr>
            <a:xfrm>
              <a:off x="1671958" y="3992581"/>
              <a:ext cx="1677642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Phone: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(438) 391-9106</a:t>
              </a:r>
              <a:endParaRPr sz="16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8" name="Google Shape;914;p25">
            <a:extLst>
              <a:ext uri="{FF2B5EF4-FFF2-40B4-BE49-F238E27FC236}">
                <a16:creationId xmlns:a16="http://schemas.microsoft.com/office/drawing/2014/main" id="{70C74A8E-0928-134F-8647-82CDD9F4EE74}"/>
              </a:ext>
            </a:extLst>
          </p:cNvPr>
          <p:cNvSpPr txBox="1"/>
          <p:nvPr/>
        </p:nvSpPr>
        <p:spPr>
          <a:xfrm>
            <a:off x="591352" y="2512296"/>
            <a:ext cx="2143635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Email: </a:t>
            </a:r>
          </a:p>
          <a:p>
            <a:pPr lvl="0"/>
            <a:r>
              <a:rPr lang="en-CA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2"/>
              </a:rPr>
              <a:t>siva.sri14@hotmail.com</a:t>
            </a:r>
            <a:endParaRPr lang="en-CA" sz="16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/>
            <a:r>
              <a:rPr lang="en-CA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hello@codeu.ca</a:t>
            </a:r>
          </a:p>
        </p:txBody>
      </p:sp>
      <p:sp>
        <p:nvSpPr>
          <p:cNvPr id="69" name="Google Shape;911;p25">
            <a:extLst>
              <a:ext uri="{FF2B5EF4-FFF2-40B4-BE49-F238E27FC236}">
                <a16:creationId xmlns:a16="http://schemas.microsoft.com/office/drawing/2014/main" id="{9502B102-F84C-8B40-89D4-EB0D5B899F18}"/>
              </a:ext>
            </a:extLst>
          </p:cNvPr>
          <p:cNvSpPr/>
          <p:nvPr/>
        </p:nvSpPr>
        <p:spPr>
          <a:xfrm>
            <a:off x="5821138" y="1159329"/>
            <a:ext cx="2159491" cy="1663943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13;p25">
            <a:extLst>
              <a:ext uri="{FF2B5EF4-FFF2-40B4-BE49-F238E27FC236}">
                <a16:creationId xmlns:a16="http://schemas.microsoft.com/office/drawing/2014/main" id="{AEE5F2BF-C485-9346-AC2F-AD3B43F34F59}"/>
              </a:ext>
            </a:extLst>
          </p:cNvPr>
          <p:cNvSpPr/>
          <p:nvPr/>
        </p:nvSpPr>
        <p:spPr>
          <a:xfrm>
            <a:off x="5976882" y="1369178"/>
            <a:ext cx="2353437" cy="2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Next class: class 7!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" name="Google Shape;594;p21">
            <a:extLst>
              <a:ext uri="{FF2B5EF4-FFF2-40B4-BE49-F238E27FC236}">
                <a16:creationId xmlns:a16="http://schemas.microsoft.com/office/drawing/2014/main" id="{48368BE1-E07F-4148-ABFF-730C16FB4F9D}"/>
              </a:ext>
            </a:extLst>
          </p:cNvPr>
          <p:cNvGrpSpPr/>
          <p:nvPr/>
        </p:nvGrpSpPr>
        <p:grpSpPr>
          <a:xfrm>
            <a:off x="7519949" y="2381689"/>
            <a:ext cx="1507818" cy="2482292"/>
            <a:chOff x="4572000" y="1208850"/>
            <a:chExt cx="1885951" cy="3523124"/>
          </a:xfrm>
        </p:grpSpPr>
        <p:sp>
          <p:nvSpPr>
            <p:cNvPr id="51" name="Google Shape;595;p21">
              <a:extLst>
                <a:ext uri="{FF2B5EF4-FFF2-40B4-BE49-F238E27FC236}">
                  <a16:creationId xmlns:a16="http://schemas.microsoft.com/office/drawing/2014/main" id="{CF8D0FF9-4E35-7D46-99C6-E09C363FF8A5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6;p21">
              <a:extLst>
                <a:ext uri="{FF2B5EF4-FFF2-40B4-BE49-F238E27FC236}">
                  <a16:creationId xmlns:a16="http://schemas.microsoft.com/office/drawing/2014/main" id="{75B4ADAE-8BC1-C243-9CA5-01E81DF65BC1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7;p21">
              <a:extLst>
                <a:ext uri="{FF2B5EF4-FFF2-40B4-BE49-F238E27FC236}">
                  <a16:creationId xmlns:a16="http://schemas.microsoft.com/office/drawing/2014/main" id="{38BE6B9A-D551-4748-B34E-B24B586CD966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8;p21">
              <a:extLst>
                <a:ext uri="{FF2B5EF4-FFF2-40B4-BE49-F238E27FC236}">
                  <a16:creationId xmlns:a16="http://schemas.microsoft.com/office/drawing/2014/main" id="{D03A70B6-D867-9C4D-BD58-D4A095E6410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9;p21">
              <a:extLst>
                <a:ext uri="{FF2B5EF4-FFF2-40B4-BE49-F238E27FC236}">
                  <a16:creationId xmlns:a16="http://schemas.microsoft.com/office/drawing/2014/main" id="{1319C074-26AB-3441-AEC6-A98C98B0BDFB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0;p21">
              <a:extLst>
                <a:ext uri="{FF2B5EF4-FFF2-40B4-BE49-F238E27FC236}">
                  <a16:creationId xmlns:a16="http://schemas.microsoft.com/office/drawing/2014/main" id="{8642B078-5C62-C245-8DE1-B920800B4B77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1;p21">
              <a:extLst>
                <a:ext uri="{FF2B5EF4-FFF2-40B4-BE49-F238E27FC236}">
                  <a16:creationId xmlns:a16="http://schemas.microsoft.com/office/drawing/2014/main" id="{1E9F688F-AD90-DD43-B529-F9EF0900E7D8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2;p21">
              <a:extLst>
                <a:ext uri="{FF2B5EF4-FFF2-40B4-BE49-F238E27FC236}">
                  <a16:creationId xmlns:a16="http://schemas.microsoft.com/office/drawing/2014/main" id="{E2F2AA40-45CE-F646-91D1-3D2F896BBD28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3;p21">
              <a:extLst>
                <a:ext uri="{FF2B5EF4-FFF2-40B4-BE49-F238E27FC236}">
                  <a16:creationId xmlns:a16="http://schemas.microsoft.com/office/drawing/2014/main" id="{2F96CF34-262E-5A47-A110-0A231ECDCEE9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4;p21">
              <a:extLst>
                <a:ext uri="{FF2B5EF4-FFF2-40B4-BE49-F238E27FC236}">
                  <a16:creationId xmlns:a16="http://schemas.microsoft.com/office/drawing/2014/main" id="{CA6B5247-6EF8-F64F-881A-EF6C1E011AA3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5;p21">
              <a:extLst>
                <a:ext uri="{FF2B5EF4-FFF2-40B4-BE49-F238E27FC236}">
                  <a16:creationId xmlns:a16="http://schemas.microsoft.com/office/drawing/2014/main" id="{379C8F0A-8D79-B34A-866C-FB9597A93536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293B765-FA88-324D-944D-3866FF0A31CF}"/>
              </a:ext>
            </a:extLst>
          </p:cNvPr>
          <p:cNvSpPr/>
          <p:nvPr/>
        </p:nvSpPr>
        <p:spPr>
          <a:xfrm>
            <a:off x="5993417" y="1776289"/>
            <a:ext cx="18523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Please contact us to make any change in the schedule for the next class.</a:t>
            </a:r>
          </a:p>
        </p:txBody>
      </p:sp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2D26F0C5-47B9-3040-A364-1A085FA92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" t="-1381" r="9186" b="1381"/>
          <a:stretch/>
        </p:blipFill>
        <p:spPr>
          <a:xfrm>
            <a:off x="5884522" y="3378612"/>
            <a:ext cx="1925072" cy="1185915"/>
          </a:xfrm>
          <a:prstGeom prst="roundRect">
            <a:avLst/>
          </a:prstGeom>
        </p:spPr>
      </p:pic>
      <p:pic>
        <p:nvPicPr>
          <p:cNvPr id="3074" name="Picture 2" descr="Linkedin - Free social media icons">
            <a:hlinkClick r:id="rId4"/>
            <a:extLst>
              <a:ext uri="{FF2B5EF4-FFF2-40B4-BE49-F238E27FC236}">
                <a16:creationId xmlns:a16="http://schemas.microsoft.com/office/drawing/2014/main" id="{EFAB93E4-5879-AC45-BB63-8FE16358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54" y="4076506"/>
            <a:ext cx="509408" cy="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- Log In or Sign Up">
            <a:hlinkClick r:id="rId6"/>
            <a:extLst>
              <a:ext uri="{FF2B5EF4-FFF2-40B4-BE49-F238E27FC236}">
                <a16:creationId xmlns:a16="http://schemas.microsoft.com/office/drawing/2014/main" id="{E847369B-60C9-014C-A501-B0A1C199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14" y="4070473"/>
            <a:ext cx="509408" cy="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98EE3DF-B2AF-EA4E-8086-D651C45846A1}"/>
              </a:ext>
            </a:extLst>
          </p:cNvPr>
          <p:cNvSpPr/>
          <p:nvPr/>
        </p:nvSpPr>
        <p:spPr>
          <a:xfrm>
            <a:off x="4931326" y="4869913"/>
            <a:ext cx="3768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Reproduction and distribution of the presentation deck is prohibited</a:t>
            </a:r>
          </a:p>
        </p:txBody>
      </p:sp>
      <p:sp>
        <p:nvSpPr>
          <p:cNvPr id="77" name="Google Shape;914;p25">
            <a:extLst>
              <a:ext uri="{FF2B5EF4-FFF2-40B4-BE49-F238E27FC236}">
                <a16:creationId xmlns:a16="http://schemas.microsoft.com/office/drawing/2014/main" id="{1B880910-5E2C-834C-8692-5850082B82C1}"/>
              </a:ext>
            </a:extLst>
          </p:cNvPr>
          <p:cNvSpPr txBox="1"/>
          <p:nvPr/>
        </p:nvSpPr>
        <p:spPr>
          <a:xfrm>
            <a:off x="591352" y="3281443"/>
            <a:ext cx="2143635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Website: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</a:t>
            </a:r>
            <a:r>
              <a:rPr lang="en" sz="16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ttps</a:t>
            </a:r>
            <a:r>
              <a:rPr lang="en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://</a:t>
            </a:r>
            <a:r>
              <a:rPr lang="en" sz="16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www.codeu.ca</a:t>
            </a:r>
            <a:r>
              <a:rPr lang="en" sz="16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7139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Agenda for today’s class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456198" y="1105450"/>
            <a:ext cx="2654501" cy="976554"/>
            <a:chOff x="456198" y="1105450"/>
            <a:chExt cx="2654501" cy="976554"/>
          </a:xfrm>
        </p:grpSpPr>
        <p:sp>
          <p:nvSpPr>
            <p:cNvPr id="1970" name="Google Shape;1970;p38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971" name="Google Shape;1971;p38"/>
            <p:cNvGrpSpPr/>
            <p:nvPr/>
          </p:nvGrpSpPr>
          <p:grpSpPr>
            <a:xfrm>
              <a:off x="456198" y="1105450"/>
              <a:ext cx="2058403" cy="976554"/>
              <a:chOff x="3968548" y="1108688"/>
              <a:chExt cx="2058403" cy="976554"/>
            </a:xfrm>
          </p:grpSpPr>
          <p:sp>
            <p:nvSpPr>
              <p:cNvPr id="1972" name="Google Shape;1972;p38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Recap of last class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3" name="Google Shape;1973;p38"/>
              <p:cNvSpPr txBox="1"/>
              <p:nvPr/>
            </p:nvSpPr>
            <p:spPr>
              <a:xfrm>
                <a:off x="3968548" y="175344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refresh our minds!</a:t>
                </a:r>
                <a:endParaRPr sz="18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74" name="Google Shape;1974;p38"/>
          <p:cNvGrpSpPr/>
          <p:nvPr/>
        </p:nvGrpSpPr>
        <p:grpSpPr>
          <a:xfrm>
            <a:off x="6033300" y="1187400"/>
            <a:ext cx="2718153" cy="1036771"/>
            <a:chOff x="6033300" y="1187400"/>
            <a:chExt cx="2718153" cy="1036771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472791" y="1319549"/>
              <a:ext cx="2278662" cy="904622"/>
              <a:chOff x="5820266" y="914482"/>
              <a:chExt cx="2278662" cy="904622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820266" y="914482"/>
                <a:ext cx="22220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Homework correction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5876906" y="1487304"/>
                <a:ext cx="22220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We’ll revise the hw to understand better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392558" y="2654375"/>
            <a:ext cx="2718140" cy="973874"/>
            <a:chOff x="392558" y="2578063"/>
            <a:chExt cx="2718140" cy="973874"/>
          </a:xfrm>
        </p:grpSpPr>
        <p:grpSp>
          <p:nvGrpSpPr>
            <p:cNvPr id="1980" name="Google Shape;1980;p38"/>
            <p:cNvGrpSpPr/>
            <p:nvPr/>
          </p:nvGrpSpPr>
          <p:grpSpPr>
            <a:xfrm>
              <a:off x="392558" y="2578063"/>
              <a:ext cx="2377853" cy="973874"/>
              <a:chOff x="3516720" y="1229115"/>
              <a:chExt cx="2377853" cy="973874"/>
            </a:xfrm>
          </p:grpSpPr>
          <p:sp>
            <p:nvSpPr>
              <p:cNvPr id="1981" name="Google Shape;1981;p38"/>
              <p:cNvSpPr txBox="1"/>
              <p:nvPr/>
            </p:nvSpPr>
            <p:spPr>
              <a:xfrm>
                <a:off x="3516720" y="12291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Topics of the day: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2" name="Google Shape;1982;p38"/>
              <p:cNvSpPr txBox="1"/>
              <p:nvPr/>
            </p:nvSpPr>
            <p:spPr>
              <a:xfrm>
                <a:off x="3516720" y="1871189"/>
                <a:ext cx="2377853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For Loop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Continue and Break statements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457198" y="4057675"/>
            <a:ext cx="2653500" cy="765771"/>
            <a:chOff x="457198" y="4057675"/>
            <a:chExt cx="2653500" cy="765771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135654" cy="765771"/>
              <a:chOff x="3581360" y="2254813"/>
              <a:chExt cx="2135654" cy="765771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Wrap-up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688784"/>
                <a:ext cx="213565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Summary of what we’ve learned today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6033300" y="2680126"/>
            <a:ext cx="2763700" cy="802269"/>
            <a:chOff x="6033300" y="2616950"/>
            <a:chExt cx="2763700" cy="802269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386599" y="2629086"/>
              <a:ext cx="2410401" cy="790133"/>
              <a:chOff x="6386649" y="2756176"/>
              <a:chExt cx="2410401" cy="790133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386649" y="2756176"/>
                <a:ext cx="24104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Practice time!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815850" y="321450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Learn how to code like a pro!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6033300" y="4002284"/>
            <a:ext cx="2718152" cy="756515"/>
            <a:chOff x="6033300" y="4002284"/>
            <a:chExt cx="2718152" cy="75651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94052" y="4002284"/>
              <a:ext cx="2057400" cy="756515"/>
              <a:chOff x="6694102" y="4003172"/>
              <a:chExt cx="2057400" cy="756515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94102" y="4003172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70275" y="442788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homework and questions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Robot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1668617" y="1007459"/>
            <a:ext cx="12481233" cy="3730455"/>
          </a:xfrm>
          <a:prstGeom prst="roundRect">
            <a:avLst>
              <a:gd name="adj" fmla="val 50000"/>
            </a:avLst>
          </a:prstGeom>
          <a:noFill/>
          <a:ln w="5397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First Exercise: </a:t>
            </a:r>
            <a:r>
              <a:rPr lang="en" sz="4000" dirty="0" err="1">
                <a:solidFill>
                  <a:srgbClr val="002060"/>
                </a:solidFill>
              </a:rPr>
              <a:t>CodeU</a:t>
            </a:r>
            <a:r>
              <a:rPr lang="en" sz="4000" dirty="0">
                <a:solidFill>
                  <a:srgbClr val="002060"/>
                </a:solidFill>
              </a:rPr>
              <a:t> Amusement Park!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154950" y="597175"/>
            <a:ext cx="604500" cy="604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128626" y="2390668"/>
            <a:ext cx="5682239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You’ve. Been hired by the </a:t>
            </a:r>
            <a:r>
              <a:rPr lang="en-CA" sz="13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CodeU</a:t>
            </a: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Amusement Park to help them out with an issue. They’ve given you a list of people’s heights and asked you to determine how many people there are, and how many are allowed to ride the rollercoasters. The height requirement is </a:t>
            </a:r>
            <a:r>
              <a:rPr lang="en-CA" sz="13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140 cm</a:t>
            </a: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 Help them by building a code that will give them the answers they are looking for!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Here is the list of people and their heights:</a:t>
            </a:r>
          </a:p>
          <a:p>
            <a:r>
              <a:rPr lang="en-CA" sz="13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heights = [208, 200, 137, 141, 127, 145, 134, 250, 190, 133, 127, 201, 206, 142, 147, 115, 187, 178, 170, 175]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must create a variable for the number of people over 140 cm and a variable for the total number of people (Hint: The total number of people can be found using a List Manipulation technique)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then have to create a </a:t>
            </a:r>
            <a:r>
              <a:rPr lang="en-CA" sz="1300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 that navigates through the heights in the list and only counts the ones that are greater than 140.</a:t>
            </a:r>
            <a:endParaRPr lang="en-CA" sz="1300" u="sng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Print() a message letting the </a:t>
            </a:r>
            <a:r>
              <a:rPr lang="en-CA" sz="130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CodeU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team the results</a:t>
            </a:r>
            <a:endParaRPr lang="en-CA" sz="1300" u="sng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pic>
        <p:nvPicPr>
          <p:cNvPr id="4" name="Picture 3" descr="A ferris wheel at night&#10;&#10;Description automatically generated with medium confidence">
            <a:extLst>
              <a:ext uri="{FF2B5EF4-FFF2-40B4-BE49-F238E27FC236}">
                <a16:creationId xmlns:a16="http://schemas.microsoft.com/office/drawing/2014/main" id="{4F91D56A-49BA-2B54-9C95-F32C7F2A9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95975" y="1534160"/>
            <a:ext cx="2986248" cy="23393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4583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113279" y="1007459"/>
            <a:ext cx="12925896" cy="3903175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0" y="232866"/>
            <a:ext cx="3718560" cy="1254925"/>
          </a:xfrm>
          <a:prstGeom prst="rect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2060"/>
                </a:solidFill>
              </a:rPr>
              <a:t>How many a’s are there?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4622944" y="3179581"/>
            <a:ext cx="4272116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variable containing the requested String</a:t>
            </a: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another variable that will determine the number of a’s</a:t>
            </a:r>
            <a:endParaRPr lang="en-CA" sz="13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will then create a </a:t>
            </a: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 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that navigates through the String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Loop, </a:t>
            </a:r>
            <a:r>
              <a:rPr lang="en-CA" sz="1300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conditional (IF)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each time the For Loop reads an a, 1 is added to the variable that determines the count.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 a message that shows the number of a’s in the word</a:t>
            </a:r>
            <a:endParaRPr lang="en-CA" sz="13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300" b="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CA" sz="13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623499" y="379996"/>
            <a:ext cx="3283978" cy="1254925"/>
          </a:xfrm>
          <a:prstGeom prst="ellipse">
            <a:avLst/>
          </a:prstGeom>
          <a:solidFill>
            <a:srgbClr val="87C149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LEVEL: EASY</a:t>
            </a:r>
            <a:endParaRPr sz="36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4630707" y="1502700"/>
            <a:ext cx="4211300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are given the word ABRACADABRA and you must determine the exact number of a’s in that word.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7C5B7FF-83E2-FC44-1C38-1A9046146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208" y="1825795"/>
            <a:ext cx="3718560" cy="27075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575;p20">
            <a:extLst>
              <a:ext uri="{FF2B5EF4-FFF2-40B4-BE49-F238E27FC236}">
                <a16:creationId xmlns:a16="http://schemas.microsoft.com/office/drawing/2014/main" id="{3A8AB838-0720-66FA-BEF6-67D8DE4270C7}"/>
              </a:ext>
            </a:extLst>
          </p:cNvPr>
          <p:cNvSpPr/>
          <p:nvPr/>
        </p:nvSpPr>
        <p:spPr>
          <a:xfrm>
            <a:off x="321249" y="705208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0425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113279" y="1007459"/>
            <a:ext cx="12925896" cy="3903175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0" y="232866"/>
            <a:ext cx="3718560" cy="1254925"/>
          </a:xfrm>
          <a:prstGeom prst="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2060"/>
                </a:solidFill>
              </a:rPr>
              <a:t>How many a’s are there?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4622944" y="3179581"/>
            <a:ext cx="4272116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variable containing an INPUT that asks the user what word the would like to write.</a:t>
            </a: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another variable that will determine the number of a’s</a:t>
            </a:r>
            <a:endParaRPr lang="en-CA" sz="13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will then create a </a:t>
            </a: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For Loop 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that navigates through the String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Loop, </a:t>
            </a:r>
            <a:r>
              <a:rPr lang="en-CA" sz="1300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conditional (IF)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each time the For Loop reads an a, 1 is added to the variable that determines the count.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 a message that shows the number of a’s in the word</a:t>
            </a:r>
            <a:endParaRPr lang="en-CA" sz="13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300" b="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CA" sz="13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291237" y="336714"/>
            <a:ext cx="3948501" cy="1254925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LEVEL: MEDIUM</a:t>
            </a:r>
            <a:endParaRPr sz="36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4630707" y="1502700"/>
            <a:ext cx="4211300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must determine the number of a’s in ANY word given by a user.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C21B91-F416-4520-639D-85F8BD3F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5335" y="1772597"/>
            <a:ext cx="3260304" cy="29570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40AE2-A3EA-9F2B-2B91-BE7A15DEDD8D}"/>
              </a:ext>
            </a:extLst>
          </p:cNvPr>
          <p:cNvSpPr txBox="1"/>
          <p:nvPr/>
        </p:nvSpPr>
        <p:spPr>
          <a:xfrm>
            <a:off x="2000250" y="51435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ropnomicon.blogspot.com/2015/09/magic-circl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7133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113279" y="1007459"/>
            <a:ext cx="12925896" cy="3903175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0" y="232866"/>
            <a:ext cx="3718560" cy="125492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2060"/>
                </a:solidFill>
              </a:rPr>
              <a:t>How many a’s are there?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4600299" y="3144378"/>
            <a:ext cx="4272116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variable containing the List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another variable that will determine the number of a’s</a:t>
            </a:r>
            <a:endParaRPr lang="en-CA" sz="13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will then create a For Loop that navigates through the List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Loop, you will create a New For Loop that navigates through the word retrieved by the initial Loop. We call this a </a:t>
            </a:r>
            <a:r>
              <a:rPr lang="en-CA" sz="13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NESTED LOOP</a:t>
            </a: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Nested Loop, </a:t>
            </a:r>
            <a:r>
              <a:rPr lang="en-CA" sz="1300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conditional (IF)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where each time the For Loop reads an a, 1 is added to the variable that determines the count.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Print a message that shows the number of a’s in the word</a:t>
            </a:r>
            <a:endParaRPr lang="en-CA" sz="13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A" sz="1300" b="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CA" sz="13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514853" y="379996"/>
            <a:ext cx="3501269" cy="12549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LEVEL: HARD</a:t>
            </a:r>
            <a:endParaRPr sz="36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4630707" y="1396020"/>
            <a:ext cx="4211300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Description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 are given a List of several words. You must determine the amount of a’s in the ENTIRE List.</a:t>
            </a:r>
          </a:p>
        </p:txBody>
      </p:sp>
      <p:pic>
        <p:nvPicPr>
          <p:cNvPr id="4" name="Picture 3" descr="A close-up of a statue&#10;&#10;Description automatically generated with low confidence">
            <a:extLst>
              <a:ext uri="{FF2B5EF4-FFF2-40B4-BE49-F238E27FC236}">
                <a16:creationId xmlns:a16="http://schemas.microsoft.com/office/drawing/2014/main" id="{0841D389-DBC2-0900-C2A0-D65E5D197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7450" y="1754263"/>
            <a:ext cx="3116073" cy="30092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36E1C-0FC8-350B-7A69-1159537B06C0}"/>
              </a:ext>
            </a:extLst>
          </p:cNvPr>
          <p:cNvSpPr txBox="1"/>
          <p:nvPr/>
        </p:nvSpPr>
        <p:spPr>
          <a:xfrm>
            <a:off x="2370326" y="5143500"/>
            <a:ext cx="44033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nikt2.deviantart.com/art/magic-from-art-53303590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8250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465785" y="981250"/>
            <a:ext cx="7904289" cy="188414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397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Continue and Break Statements!</a:t>
            </a: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9" name="Google Shape;575;p20">
            <a:extLst>
              <a:ext uri="{FF2B5EF4-FFF2-40B4-BE49-F238E27FC236}">
                <a16:creationId xmlns:a16="http://schemas.microsoft.com/office/drawing/2014/main" id="{23D199BB-17DC-E1B1-4C56-93BDD1D2E542}"/>
              </a:ext>
            </a:extLst>
          </p:cNvPr>
          <p:cNvSpPr/>
          <p:nvPr/>
        </p:nvSpPr>
        <p:spPr>
          <a:xfrm>
            <a:off x="816010" y="958780"/>
            <a:ext cx="2171029" cy="604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89" name="Google Shape;1089;p28"/>
          <p:cNvGrpSpPr/>
          <p:nvPr/>
        </p:nvGrpSpPr>
        <p:grpSpPr>
          <a:xfrm>
            <a:off x="915071" y="1084391"/>
            <a:ext cx="7325206" cy="1535240"/>
            <a:chOff x="6023342" y="300194"/>
            <a:chExt cx="2161177" cy="1569126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6059093" y="300194"/>
              <a:ext cx="212542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is </a:t>
              </a:r>
              <a:r>
                <a:rPr lang="en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Continue</a:t>
              </a: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?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6023342" y="896044"/>
              <a:ext cx="1857905" cy="973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A ”continue" Loop Statement is </a:t>
              </a:r>
              <a:r>
                <a:rPr lang="en-CA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used to skip a part of the loop where a condition is filled and continue the rest of the loop.</a:t>
              </a:r>
              <a:endParaRPr lang="en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For example, if we want to count the amount of students who passed an exam, we will count each passing grade and skip over all failing grades.</a:t>
              </a:r>
              <a:endParaRPr lang="en-CA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endParaRPr>
            </a:p>
          </p:txBody>
        </p:sp>
      </p:grp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420804" y="783463"/>
            <a:ext cx="604500" cy="6045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1084;p28">
            <a:extLst>
              <a:ext uri="{FF2B5EF4-FFF2-40B4-BE49-F238E27FC236}">
                <a16:creationId xmlns:a16="http://schemas.microsoft.com/office/drawing/2014/main" id="{B9A8BE4B-7BD3-C0F0-B8BA-851598171730}"/>
              </a:ext>
            </a:extLst>
          </p:cNvPr>
          <p:cNvSpPr/>
          <p:nvPr/>
        </p:nvSpPr>
        <p:spPr>
          <a:xfrm>
            <a:off x="404496" y="3010005"/>
            <a:ext cx="7904289" cy="2034513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5397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7" name="Google Shape;575;p20">
            <a:extLst>
              <a:ext uri="{FF2B5EF4-FFF2-40B4-BE49-F238E27FC236}">
                <a16:creationId xmlns:a16="http://schemas.microsoft.com/office/drawing/2014/main" id="{76858003-BB85-A6E1-C116-DE15136835FC}"/>
              </a:ext>
            </a:extLst>
          </p:cNvPr>
          <p:cNvSpPr/>
          <p:nvPr/>
        </p:nvSpPr>
        <p:spPr>
          <a:xfrm>
            <a:off x="754721" y="2987536"/>
            <a:ext cx="2171029" cy="6045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" name="Google Shape;1089;p28">
            <a:extLst>
              <a:ext uri="{FF2B5EF4-FFF2-40B4-BE49-F238E27FC236}">
                <a16:creationId xmlns:a16="http://schemas.microsoft.com/office/drawing/2014/main" id="{87A9E63B-F122-75D1-A0FD-259786A539E8}"/>
              </a:ext>
            </a:extLst>
          </p:cNvPr>
          <p:cNvGrpSpPr/>
          <p:nvPr/>
        </p:nvGrpSpPr>
        <p:grpSpPr>
          <a:xfrm>
            <a:off x="851594" y="3113338"/>
            <a:ext cx="7388680" cy="1611156"/>
            <a:chOff x="6022697" y="300390"/>
            <a:chExt cx="2179904" cy="1646717"/>
          </a:xfrm>
        </p:grpSpPr>
        <p:sp>
          <p:nvSpPr>
            <p:cNvPr id="19" name="Google Shape;1090;p28">
              <a:extLst>
                <a:ext uri="{FF2B5EF4-FFF2-40B4-BE49-F238E27FC236}">
                  <a16:creationId xmlns:a16="http://schemas.microsoft.com/office/drawing/2014/main" id="{F879EF84-8E3A-C7A6-C183-4778603C4E83}"/>
                </a:ext>
              </a:extLst>
            </p:cNvPr>
            <p:cNvSpPr txBox="1"/>
            <p:nvPr/>
          </p:nvSpPr>
          <p:spPr>
            <a:xfrm>
              <a:off x="6077175" y="300390"/>
              <a:ext cx="212542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What is </a:t>
              </a:r>
              <a:r>
                <a:rPr lang="en" sz="1800" b="1" dirty="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Break</a:t>
              </a: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?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091;p28">
              <a:extLst>
                <a:ext uri="{FF2B5EF4-FFF2-40B4-BE49-F238E27FC236}">
                  <a16:creationId xmlns:a16="http://schemas.microsoft.com/office/drawing/2014/main" id="{2CE78F8D-C283-B2C5-D08A-1BC894F1DF8E}"/>
                </a:ext>
              </a:extLst>
            </p:cNvPr>
            <p:cNvSpPr txBox="1"/>
            <p:nvPr/>
          </p:nvSpPr>
          <p:spPr>
            <a:xfrm>
              <a:off x="6022697" y="973831"/>
              <a:ext cx="1857905" cy="973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A ”break" Loop Statement is </a:t>
              </a:r>
              <a:r>
                <a:rPr lang="en-CA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used to terminate a While or For Loop once a condition is filled.</a:t>
              </a:r>
              <a:endParaRPr lang="en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For example, if </a:t>
              </a:r>
              <a:r>
                <a:rPr lang="en-CA" dirty="0">
                  <a:solidFill>
                    <a:srgbClr val="202124"/>
                  </a:solidFill>
                  <a:latin typeface="arial" panose="020B0604020202020204" pitchFamily="34" charset="0"/>
                </a:rPr>
                <a:t>you are trying to guess a number, the question will be repeated if your guess is wrong. If your guess is right, the question isn’t asked anymore.</a:t>
              </a:r>
              <a:endParaRPr lang="en-CA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28"/>
          <p:cNvGrpSpPr/>
          <p:nvPr/>
        </p:nvGrpSpPr>
        <p:grpSpPr>
          <a:xfrm>
            <a:off x="7161663" y="724375"/>
            <a:ext cx="2058325" cy="3107876"/>
            <a:chOff x="3542850" y="1624095"/>
            <a:chExt cx="2058325" cy="310787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624095"/>
              <a:ext cx="1806331" cy="3107876"/>
              <a:chOff x="457200" y="1624095"/>
              <a:chExt cx="1806331" cy="3107876"/>
            </a:xfrm>
          </p:grpSpPr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87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" grpId="0" animBg="1"/>
      <p:bldP spid="9" grpId="0" animBg="1"/>
      <p:bldP spid="102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5F0BB405-0DF5-FAA0-73C7-97977472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0933" y="1533061"/>
            <a:ext cx="3342133" cy="3829610"/>
          </a:xfrm>
          <a:prstGeom prst="rect">
            <a:avLst/>
          </a:prstGeom>
        </p:spPr>
      </p:pic>
      <p:sp>
        <p:nvSpPr>
          <p:cNvPr id="46" name="Google Shape;1970;p38">
            <a:extLst>
              <a:ext uri="{FF2B5EF4-FFF2-40B4-BE49-F238E27FC236}">
                <a16:creationId xmlns:a16="http://schemas.microsoft.com/office/drawing/2014/main" id="{6E5EC19A-7C1D-A747-89D3-546FE02892A7}"/>
              </a:ext>
            </a:extLst>
          </p:cNvPr>
          <p:cNvSpPr/>
          <p:nvPr/>
        </p:nvSpPr>
        <p:spPr>
          <a:xfrm>
            <a:off x="209547" y="1342604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DD382-A272-6D41-9F55-BB03DCF7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Let’s practice!</a:t>
            </a:r>
          </a:p>
        </p:txBody>
      </p:sp>
      <p:sp>
        <p:nvSpPr>
          <p:cNvPr id="3" name="Google Shape;1266;p30">
            <a:extLst>
              <a:ext uri="{FF2B5EF4-FFF2-40B4-BE49-F238E27FC236}">
                <a16:creationId xmlns:a16="http://schemas.microsoft.com/office/drawing/2014/main" id="{447388AA-4C22-7346-A1B4-B5EEEBE8E31C}"/>
              </a:ext>
            </a:extLst>
          </p:cNvPr>
          <p:cNvSpPr txBox="1"/>
          <p:nvPr/>
        </p:nvSpPr>
        <p:spPr>
          <a:xfrm>
            <a:off x="805647" y="1533061"/>
            <a:ext cx="3766353" cy="68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600" b="1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Print all numbers under and equal to 3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 range(5):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if 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&gt;= 3: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print(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break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9C4352-A17C-864F-A98B-3FC0E8975A17}"/>
              </a:ext>
            </a:extLst>
          </p:cNvPr>
          <p:cNvSpPr/>
          <p:nvPr/>
        </p:nvSpPr>
        <p:spPr>
          <a:xfrm>
            <a:off x="6015770" y="1824484"/>
            <a:ext cx="3342134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Fira Sans" panose="020B0503050000020004" pitchFamily="34" charset="0"/>
                <a:ea typeface="Roboto"/>
              </a:rPr>
              <a:t>Print all the elements in the following list EXCEPT Python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languages = ["Java", "C#", "C++", "HTML", "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Javascript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", "Rust", "Perl"]</a:t>
            </a:r>
          </a:p>
          <a:p>
            <a:endParaRPr lang="en-CA" b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 languages: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if 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== "Python":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continue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else: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print(</a:t>
            </a:r>
            <a:r>
              <a:rPr lang="en-CA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p:sp>
        <p:nvSpPr>
          <p:cNvPr id="47" name="Google Shape;1970;p38">
            <a:extLst>
              <a:ext uri="{FF2B5EF4-FFF2-40B4-BE49-F238E27FC236}">
                <a16:creationId xmlns:a16="http://schemas.microsoft.com/office/drawing/2014/main" id="{76483053-22DB-384E-A9E3-3EF24F0EC336}"/>
              </a:ext>
            </a:extLst>
          </p:cNvPr>
          <p:cNvSpPr/>
          <p:nvPr/>
        </p:nvSpPr>
        <p:spPr>
          <a:xfrm>
            <a:off x="5419670" y="2514259"/>
            <a:ext cx="596100" cy="596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0" name="Google Shape;1970;p38">
            <a:extLst>
              <a:ext uri="{FF2B5EF4-FFF2-40B4-BE49-F238E27FC236}">
                <a16:creationId xmlns:a16="http://schemas.microsoft.com/office/drawing/2014/main" id="{B0F738A1-078A-6BC6-0519-2BC4B4C5A7B1}"/>
              </a:ext>
            </a:extLst>
          </p:cNvPr>
          <p:cNvSpPr/>
          <p:nvPr/>
        </p:nvSpPr>
        <p:spPr>
          <a:xfrm>
            <a:off x="193234" y="2891060"/>
            <a:ext cx="596100" cy="5961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0D7FC2-754E-3D06-11C0-E103B4B926C2}"/>
              </a:ext>
            </a:extLst>
          </p:cNvPr>
          <p:cNvSpPr/>
          <p:nvPr/>
        </p:nvSpPr>
        <p:spPr>
          <a:xfrm>
            <a:off x="805647" y="3338476"/>
            <a:ext cx="257986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600" b="1" dirty="0">
                <a:solidFill>
                  <a:srgbClr val="002060"/>
                </a:solidFill>
                <a:effectLst/>
                <a:latin typeface="Fira Sans" panose="020B0503050000020004" pitchFamily="34" charset="0"/>
                <a:ea typeface="Roboto" panose="02000000000000000000" pitchFamily="2" charset="0"/>
              </a:rPr>
              <a:t>You have to guess the right answer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number = 5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while True: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answer = int(input("Guess the        </a:t>
            </a:r>
            <a:r>
              <a:rPr lang="en-CA" b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 </a:t>
            </a:r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            correct number: "))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if answer == number: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break</a:t>
            </a:r>
          </a:p>
          <a:p>
            <a:r>
              <a:rPr lang="en-CA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print("That's the correct answer!")</a:t>
            </a:r>
          </a:p>
          <a:p>
            <a:br>
              <a:rPr lang="en-CA" b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CA" b="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0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8"/>
          <p:cNvSpPr/>
          <p:nvPr/>
        </p:nvSpPr>
        <p:spPr>
          <a:xfrm>
            <a:off x="-2113279" y="1007459"/>
            <a:ext cx="12925896" cy="3903175"/>
          </a:xfrm>
          <a:prstGeom prst="roundRect">
            <a:avLst>
              <a:gd name="adj" fmla="val 50000"/>
            </a:avLst>
          </a:prstGeom>
          <a:noFill/>
          <a:ln w="53975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0" y="232866"/>
            <a:ext cx="3718560" cy="125492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2060"/>
                </a:solidFill>
              </a:rPr>
              <a:t>Quick! Change my report card!</a:t>
            </a:r>
            <a:endParaRPr sz="3600" dirty="0">
              <a:solidFill>
                <a:srgbClr val="002060"/>
              </a:solidFill>
            </a:endParaRPr>
          </a:p>
        </p:txBody>
      </p:sp>
      <p:sp>
        <p:nvSpPr>
          <p:cNvPr id="3" name="Google Shape;1091;p28">
            <a:extLst>
              <a:ext uri="{FF2B5EF4-FFF2-40B4-BE49-F238E27FC236}">
                <a16:creationId xmlns:a16="http://schemas.microsoft.com/office/drawing/2014/main" id="{0C819525-FC6B-3DA7-1225-46687633036D}"/>
              </a:ext>
            </a:extLst>
          </p:cNvPr>
          <p:cNvSpPr txBox="1"/>
          <p:nvPr/>
        </p:nvSpPr>
        <p:spPr>
          <a:xfrm>
            <a:off x="4572000" y="3041247"/>
            <a:ext cx="4272116" cy="160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variable with an empty list. This list will contain the passing grades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 For Loop that will navigate all the grades</a:t>
            </a:r>
            <a:endParaRPr lang="en-CA" sz="13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Inside the Loop, </a:t>
            </a:r>
            <a:r>
              <a:rPr lang="en-CA" sz="1300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create an If condition that only accepts grades UNDER 60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 If the condition is filled, the loop must skip over that loop. If the condition isn’t filled, add that grade to the new report card.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CA" sz="130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Print() the final report card</a:t>
            </a:r>
            <a:r>
              <a:rPr lang="en-CA" sz="13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!</a:t>
            </a:r>
            <a:endParaRPr lang="en-CA" sz="1300" dirty="0">
              <a:solidFill>
                <a:srgbClr val="00206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CA" sz="13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0CBF9E27-EC4F-51C8-364D-DDE07D43C57A}"/>
              </a:ext>
            </a:extLst>
          </p:cNvPr>
          <p:cNvSpPr txBox="1"/>
          <p:nvPr/>
        </p:nvSpPr>
        <p:spPr>
          <a:xfrm>
            <a:off x="360700" y="3560926"/>
            <a:ext cx="4211300" cy="95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My Situation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Hi, my name is Alex and I am currently failing some of my classes… If my mom finds out, she’d kill me! The passing grade is 60, so I can’t keep anything under that. I need YOUR help to update my report card and only keep the passing grades. 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A31CD9A-ACFD-9AC7-88AE-2173EC4A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10" y="299164"/>
            <a:ext cx="3181535" cy="29418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575;p20">
            <a:extLst>
              <a:ext uri="{FF2B5EF4-FFF2-40B4-BE49-F238E27FC236}">
                <a16:creationId xmlns:a16="http://schemas.microsoft.com/office/drawing/2014/main" id="{9C6B0A51-13F8-0981-D9CC-171E2FC06FCF}"/>
              </a:ext>
            </a:extLst>
          </p:cNvPr>
          <p:cNvSpPr/>
          <p:nvPr/>
        </p:nvSpPr>
        <p:spPr>
          <a:xfrm>
            <a:off x="452140" y="705209"/>
            <a:ext cx="604500" cy="60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1091;p28">
            <a:extLst>
              <a:ext uri="{FF2B5EF4-FFF2-40B4-BE49-F238E27FC236}">
                <a16:creationId xmlns:a16="http://schemas.microsoft.com/office/drawing/2014/main" id="{0A0CC604-55A8-1151-E21C-4F35C927D1DD}"/>
              </a:ext>
            </a:extLst>
          </p:cNvPr>
          <p:cNvSpPr txBox="1"/>
          <p:nvPr/>
        </p:nvSpPr>
        <p:spPr>
          <a:xfrm>
            <a:off x="4630707" y="2196086"/>
            <a:ext cx="4211300" cy="2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Goal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You’ll need to create a new list containing just the passing grades using CONTINUE!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u="sng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 b="1" u="sng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Here is the report card</a:t>
            </a:r>
          </a:p>
          <a:p>
            <a:r>
              <a:rPr lang="en-CA" sz="1300" b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reportCard</a:t>
            </a:r>
            <a:r>
              <a:rPr lang="en-CA" sz="1300" b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[74,59,42,66,45,85,37,47,48, 63, 52, 16, 37,28,83,95,36,62,60,60,14]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300" b="1" u="sng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6972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1568</Words>
  <Application>Microsoft Macintosh PowerPoint</Application>
  <PresentationFormat>On-screen Show (16:9)</PresentationFormat>
  <Paragraphs>161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Fira Sans</vt:lpstr>
      <vt:lpstr>Arial</vt:lpstr>
      <vt:lpstr>Arial</vt:lpstr>
      <vt:lpstr>Roboto</vt:lpstr>
      <vt:lpstr>Consolas</vt:lpstr>
      <vt:lpstr>Fira Sans Extra Condensed SemiBold</vt:lpstr>
      <vt:lpstr>Fira Sans Extra Condensed</vt:lpstr>
      <vt:lpstr>Machine Learning Infographics by Slidesgo</vt:lpstr>
      <vt:lpstr>CodeU Class 6  Welcome!</vt:lpstr>
      <vt:lpstr>Agenda for today’s class</vt:lpstr>
      <vt:lpstr>First Exercise: CodeU Amusement Park!</vt:lpstr>
      <vt:lpstr>How many a’s are there?</vt:lpstr>
      <vt:lpstr>How many a’s are there?</vt:lpstr>
      <vt:lpstr>How many a’s are there?</vt:lpstr>
      <vt:lpstr>Continue and Break Statements!</vt:lpstr>
      <vt:lpstr>Let’s practice!</vt:lpstr>
      <vt:lpstr>Quick! Change my report card!</vt:lpstr>
      <vt:lpstr>Homework: Aliens?</vt:lpstr>
      <vt:lpstr>Homework Solution: Aliens?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CodeU Trial class  Welcome Christopher and Misha!</dc:title>
  <cp:lastModifiedBy>Eran Troshani</cp:lastModifiedBy>
  <cp:revision>66</cp:revision>
  <dcterms:modified xsi:type="dcterms:W3CDTF">2022-11-02T17:21:00Z</dcterms:modified>
</cp:coreProperties>
</file>